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  <p:sldMasterId id="2147483666" r:id="rId2"/>
    <p:sldMasterId id="2147483672" r:id="rId3"/>
    <p:sldMasterId id="2147483681" r:id="rId4"/>
    <p:sldMasterId id="2147483683" r:id="rId5"/>
    <p:sldMasterId id="2147483686" r:id="rId6"/>
  </p:sldMasterIdLst>
  <p:notesMasterIdLst>
    <p:notesMasterId r:id="rId20"/>
  </p:notesMasterIdLst>
  <p:handoutMasterIdLst>
    <p:handoutMasterId r:id="rId21"/>
  </p:handoutMasterIdLst>
  <p:sldIdLst>
    <p:sldId id="289" r:id="rId7"/>
    <p:sldId id="290" r:id="rId8"/>
    <p:sldId id="291" r:id="rId9"/>
    <p:sldId id="292" r:id="rId10"/>
    <p:sldId id="293" r:id="rId11"/>
    <p:sldId id="294" r:id="rId12"/>
    <p:sldId id="276" r:id="rId13"/>
    <p:sldId id="286" r:id="rId14"/>
    <p:sldId id="287" r:id="rId15"/>
    <p:sldId id="283" r:id="rId16"/>
    <p:sldId id="284" r:id="rId17"/>
    <p:sldId id="285" r:id="rId18"/>
    <p:sldId id="288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3"/>
    <a:srgbClr val="003B49"/>
    <a:srgbClr val="B2B4B2"/>
    <a:srgbClr val="509E2F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 autoAdjust="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1764" y="144"/>
      </p:cViewPr>
      <p:guideLst>
        <p:guide orient="horz" pos="2109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F2661D-38EB-4C8D-960B-C6E4326EF57F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27BD1B-37F5-4FEA-B832-15C200D4E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8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2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7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11665" y="613269"/>
            <a:ext cx="5308605" cy="817562"/>
          </a:xfrm>
          <a:prstGeom prst="rect">
            <a:avLst/>
          </a:prstGeom>
        </p:spPr>
        <p:txBody>
          <a:bodyPr vert="horz"/>
          <a:lstStyle>
            <a:lvl1pPr algn="l">
              <a:defRPr sz="58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1665" y="1447231"/>
            <a:ext cx="5308605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1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37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08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5B1FFD-01C7-4831-A0F1-0710E0AB7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54FB795-6C61-460C-B93F-14FF6240C4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7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16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915" y="5693839"/>
            <a:ext cx="891610" cy="72443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97425"/>
            <a:ext cx="5681128" cy="1943101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4000"/>
          </a:blip>
          <a:stretch>
            <a:fillRect/>
          </a:stretch>
        </p:blipFill>
        <p:spPr>
          <a:xfrm>
            <a:off x="0" y="597425"/>
            <a:ext cx="5676900" cy="1943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92" y="5321300"/>
            <a:ext cx="812800" cy="153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50" y="23836"/>
            <a:ext cx="66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6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55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1FFD-01C7-4831-A0F1-0710E0AB721A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FB795-6C61-460C-B93F-14FF6240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" y="879224"/>
            <a:ext cx="8880227" cy="6005141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First Year Research Experience (FYRE)</a:t>
            </a:r>
          </a:p>
          <a:p>
            <a:r>
              <a:rPr lang="en-US" sz="2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This </a:t>
            </a:r>
            <a:r>
              <a:rPr lang="en-US" sz="2800" b="1" dirty="0">
                <a:solidFill>
                  <a:srgbClr val="005F83"/>
                </a:solidFill>
                <a:latin typeface="Orgon Slab" panose="02000503000000020004" pitchFamily="50" charset="0"/>
              </a:rPr>
              <a:t>year (2018-19):  </a:t>
            </a:r>
            <a:r>
              <a:rPr lang="en-US" sz="2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29 teams/10 departments</a:t>
            </a:r>
            <a:endParaRPr lang="en-US" sz="2800" b="1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Arts, Languages, and Philosophy 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(3)</a:t>
            </a:r>
            <a:endParaRPr lang="en-US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Biological Sciences (2)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Business and Information Technology (2)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Chemistry 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(8)</a:t>
            </a:r>
            <a:endParaRPr lang="en-US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/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English </a:t>
            </a: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and Technical Communication 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(3)</a:t>
            </a:r>
            <a:endParaRPr lang="en-US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History and Political Science (3)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Mathematics and Statistics (1)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Physics (3)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Psychological Science (3)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Teacher Education and Certification (1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)</a:t>
            </a:r>
          </a:p>
          <a:p>
            <a:r>
              <a:rPr lang="en-US" sz="2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Students from 7 CASB departments, plus 1 undeclared student and 1 CASB dual major </a:t>
            </a:r>
            <a:endParaRPr lang="en-US" sz="2800" b="1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4853" y="307726"/>
            <a:ext cx="8311135" cy="54512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Orgon Slab" panose="02000503000000020004" pitchFamily="50" charset="0"/>
              </a:rPr>
              <a:t>College of Arts, Sciences, and Business</a:t>
            </a:r>
          </a:p>
        </p:txBody>
      </p:sp>
    </p:spTree>
    <p:extLst>
      <p:ext uri="{BB962C8B-B14F-4D97-AF65-F5344CB8AC3E}">
        <p14:creationId xmlns:p14="http://schemas.microsoft.com/office/powerpoint/2010/main" val="335650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2193" y="1008845"/>
            <a:ext cx="8808071" cy="5675419"/>
          </a:xfrm>
        </p:spPr>
        <p:txBody>
          <a:bodyPr/>
          <a:lstStyle/>
          <a:p>
            <a:r>
              <a:rPr lang="en-US" sz="1900" b="1" dirty="0" smtClean="0">
                <a:solidFill>
                  <a:srgbClr val="005F83"/>
                </a:solidFill>
              </a:rPr>
              <a:t>Preview, Registration, and Orientation (PRO)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1</a:t>
            </a:r>
            <a:r>
              <a:rPr lang="en-US" sz="1600" baseline="30000" dirty="0" smtClean="0">
                <a:solidFill>
                  <a:srgbClr val="005F83"/>
                </a:solidFill>
              </a:rPr>
              <a:t>st</a:t>
            </a:r>
            <a:r>
              <a:rPr lang="en-US" sz="1600" dirty="0" smtClean="0">
                <a:solidFill>
                  <a:srgbClr val="005F83"/>
                </a:solidFill>
              </a:rPr>
              <a:t> PRO day is February 23</a:t>
            </a:r>
            <a:r>
              <a:rPr lang="en-US" sz="1600" baseline="30000" dirty="0" smtClean="0">
                <a:solidFill>
                  <a:srgbClr val="005F83"/>
                </a:solidFill>
              </a:rPr>
              <a:t>rd</a:t>
            </a:r>
            <a:r>
              <a:rPr lang="en-US" sz="1600" dirty="0" smtClean="0">
                <a:solidFill>
                  <a:srgbClr val="005F83"/>
                </a:solidFill>
              </a:rPr>
              <a:t>  for spring semester 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Students will take the math placement test, learn about the campus, and register for courses. </a:t>
            </a:r>
          </a:p>
          <a:p>
            <a:r>
              <a:rPr lang="en-US" sz="1900" b="1" dirty="0" smtClean="0">
                <a:solidFill>
                  <a:srgbClr val="005F83"/>
                </a:solidFill>
              </a:rPr>
              <a:t>Opportunities for Undergraduate Research Experience (OURE)</a:t>
            </a:r>
            <a:endParaRPr lang="en-US" sz="1900" b="1" dirty="0">
              <a:solidFill>
                <a:srgbClr val="005F8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Applications are open and will close on May 1</a:t>
            </a:r>
            <a:r>
              <a:rPr lang="en-US" sz="1600" baseline="30000" dirty="0" smtClean="0">
                <a:solidFill>
                  <a:srgbClr val="005F83"/>
                </a:solidFill>
              </a:rPr>
              <a:t>st</a:t>
            </a:r>
            <a:r>
              <a:rPr lang="en-US" sz="1600" dirty="0" smtClean="0">
                <a:solidFill>
                  <a:srgbClr val="005F83"/>
                </a:solidFill>
              </a:rPr>
              <a:t>, 2019</a:t>
            </a:r>
            <a:endParaRPr lang="en-US" sz="1600" dirty="0">
              <a:solidFill>
                <a:srgbClr val="005F8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F83"/>
                </a:solidFill>
              </a:rPr>
              <a:t>Q</a:t>
            </a:r>
            <a:r>
              <a:rPr lang="en-US" sz="1600" dirty="0" smtClean="0">
                <a:solidFill>
                  <a:srgbClr val="005F83"/>
                </a:solidFill>
              </a:rPr>
              <a:t>ualifying students will receive a $500 scholarship </a:t>
            </a:r>
            <a:endParaRPr lang="en-US" sz="1600" dirty="0">
              <a:solidFill>
                <a:srgbClr val="005F8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Students must be enrolled with at least 12 credit hours and a </a:t>
            </a:r>
            <a:r>
              <a:rPr lang="en-US" sz="1600" dirty="0" err="1" smtClean="0">
                <a:solidFill>
                  <a:srgbClr val="005F83"/>
                </a:solidFill>
              </a:rPr>
              <a:t>gpa</a:t>
            </a:r>
            <a:r>
              <a:rPr lang="en-US" sz="1600" dirty="0" smtClean="0">
                <a:solidFill>
                  <a:srgbClr val="005F83"/>
                </a:solidFill>
              </a:rPr>
              <a:t> of 2.50 or higher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F83"/>
                </a:solidFill>
              </a:rPr>
              <a:t>S</a:t>
            </a:r>
            <a:r>
              <a:rPr lang="en-US" sz="1600" dirty="0" smtClean="0">
                <a:solidFill>
                  <a:srgbClr val="005F83"/>
                </a:solidFill>
              </a:rPr>
              <a:t>tudents must provide a final report and reflection </a:t>
            </a:r>
          </a:p>
          <a:p>
            <a:r>
              <a:rPr lang="en-US" sz="1900" b="1" dirty="0" smtClean="0">
                <a:solidFill>
                  <a:srgbClr val="005F83"/>
                </a:solidFill>
              </a:rPr>
              <a:t>OURE Fellows Program</a:t>
            </a:r>
            <a:endParaRPr lang="en-US" sz="1900" b="1" dirty="0">
              <a:solidFill>
                <a:srgbClr val="005F8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Applications are open and will close on March 1</a:t>
            </a:r>
            <a:r>
              <a:rPr lang="en-US" sz="1600" baseline="30000" dirty="0" smtClean="0">
                <a:solidFill>
                  <a:srgbClr val="005F83"/>
                </a:solidFill>
              </a:rPr>
              <a:t>st</a:t>
            </a:r>
            <a:r>
              <a:rPr lang="en-US" sz="1600" dirty="0" smtClean="0">
                <a:solidFill>
                  <a:srgbClr val="005F83"/>
                </a:solidFill>
              </a:rPr>
              <a:t>, 2019</a:t>
            </a:r>
            <a:endParaRPr lang="en-US" sz="1600" dirty="0">
              <a:solidFill>
                <a:srgbClr val="005F83"/>
              </a:solidFill>
            </a:endParaRPr>
          </a:p>
          <a:p>
            <a:r>
              <a:rPr lang="en-US" sz="1900" b="1" dirty="0" smtClean="0">
                <a:solidFill>
                  <a:srgbClr val="005F83"/>
                </a:solidFill>
              </a:rPr>
              <a:t>S&amp;T Undergraduate Research Conference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Registration is open and will close on March 5</a:t>
            </a:r>
            <a:r>
              <a:rPr lang="en-US" sz="1600" baseline="30000" dirty="0" smtClean="0">
                <a:solidFill>
                  <a:srgbClr val="005F83"/>
                </a:solidFill>
              </a:rPr>
              <a:t>th</a:t>
            </a:r>
            <a:r>
              <a:rPr lang="en-US" sz="1600" dirty="0" smtClean="0">
                <a:solidFill>
                  <a:srgbClr val="005F83"/>
                </a:solidFill>
              </a:rPr>
              <a:t>, 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The conference will be April 17</a:t>
            </a:r>
            <a:r>
              <a:rPr lang="en-US" sz="1600" baseline="30000" dirty="0" smtClean="0">
                <a:solidFill>
                  <a:srgbClr val="005F83"/>
                </a:solidFill>
              </a:rPr>
              <a:t>th</a:t>
            </a:r>
            <a:r>
              <a:rPr lang="en-US" sz="1600" dirty="0">
                <a:solidFill>
                  <a:srgbClr val="005F83"/>
                </a:solidFill>
              </a:rPr>
              <a:t> </a:t>
            </a:r>
            <a:r>
              <a:rPr lang="en-US" sz="1600" dirty="0" smtClean="0">
                <a:solidFill>
                  <a:srgbClr val="005F83"/>
                </a:solidFill>
              </a:rPr>
              <a:t>in the Havener Center rotunda </a:t>
            </a:r>
          </a:p>
          <a:p>
            <a:r>
              <a:rPr lang="en-US" sz="1900" b="1" dirty="0">
                <a:solidFill>
                  <a:srgbClr val="005F83"/>
                </a:solidFill>
              </a:rPr>
              <a:t>Undergraduate Research Day at the Capitol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April 4</a:t>
            </a:r>
            <a:r>
              <a:rPr lang="en-US" sz="1600" baseline="30000" dirty="0" smtClean="0">
                <a:solidFill>
                  <a:srgbClr val="005F83"/>
                </a:solidFill>
              </a:rPr>
              <a:t>th</a:t>
            </a:r>
            <a:r>
              <a:rPr lang="en-US" sz="1600" dirty="0" smtClean="0">
                <a:solidFill>
                  <a:srgbClr val="005F83"/>
                </a:solidFill>
              </a:rPr>
              <a:t>, 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This is a UM System wide event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11 students with 10 posters will represent S&amp;T</a:t>
            </a:r>
            <a:endParaRPr lang="en-US" sz="1600" dirty="0">
              <a:solidFill>
                <a:srgbClr val="005F83"/>
              </a:solidFill>
            </a:endParaRPr>
          </a:p>
          <a:p>
            <a:pPr marL="457200" lvl="1" indent="0">
              <a:buNone/>
            </a:pPr>
            <a:endParaRPr lang="en-US" sz="1200" b="1" dirty="0" smtClean="0">
              <a:solidFill>
                <a:srgbClr val="005F83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5F8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4853" y="523911"/>
            <a:ext cx="8311135" cy="62250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 smtClean="0"/>
              <a:t>OFFICE OF ACADEMIC SUPPORT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825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80161" y="1869648"/>
            <a:ext cx="7398327" cy="4139577"/>
          </a:xfrm>
        </p:spPr>
        <p:txBody>
          <a:bodyPr/>
          <a:lstStyle/>
          <a:p>
            <a:pPr marL="233357" indent="-233357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D8D9DA">
                    <a:lumMod val="25000"/>
                  </a:srgbClr>
                </a:solidFill>
              </a:rPr>
              <a:t>Summary</a:t>
            </a:r>
            <a:r>
              <a:rPr lang="en-US" altLang="en-US" sz="1600" dirty="0">
                <a:solidFill>
                  <a:srgbClr val="D8D9DA">
                    <a:lumMod val="50000"/>
                  </a:srgbClr>
                </a:solidFill>
              </a:rPr>
              <a:t> </a:t>
            </a:r>
            <a:r>
              <a:rPr lang="en-US" altLang="en-US" sz="1600" dirty="0">
                <a:solidFill>
                  <a:srgbClr val="D8D9DA">
                    <a:lumMod val="25000"/>
                  </a:srgbClr>
                </a:solidFill>
              </a:rPr>
              <a:t>of FY19 activities year-to-date (November)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D8D9DA">
                    <a:lumMod val="25000"/>
                  </a:srgbClr>
                </a:solidFill>
              </a:rPr>
              <a:t>Number of funded proposals is a total of 145</a:t>
            </a:r>
          </a:p>
          <a:p>
            <a:pPr marL="1198533" lvl="2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D8D9DA">
                    <a:lumMod val="25000"/>
                  </a:srgbClr>
                </a:solidFill>
              </a:rPr>
              <a:t>Total dollars is $17.1M 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D8D9DA">
                    <a:lumMod val="25000"/>
                  </a:srgbClr>
                </a:solidFill>
              </a:rPr>
              <a:t>Number of new proposals submitted is 231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D8D9DA">
                    <a:lumMod val="25000"/>
                  </a:srgbClr>
                </a:solidFill>
              </a:rPr>
              <a:t>Total dollars is $66.6M 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1600" dirty="0">
              <a:solidFill>
                <a:srgbClr val="D8D9DA">
                  <a:lumMod val="25000"/>
                </a:srgbClr>
              </a:solidFill>
            </a:endParaRP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D8D9DA">
                    <a:lumMod val="25000"/>
                  </a:srgbClr>
                </a:solidFill>
              </a:rPr>
              <a:t>Total expenditures is $18M 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D8D9DA">
                    <a:lumMod val="25000"/>
                  </a:srgbClr>
                </a:solidFill>
              </a:rPr>
              <a:t>Net grant and contract expenditures is $14M 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D8D9DA">
                    <a:lumMod val="25000"/>
                  </a:srgbClr>
                </a:solidFill>
              </a:rPr>
              <a:t>F&amp;A recovered is $4M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" y="1125494"/>
            <a:ext cx="9008819" cy="743999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005F83"/>
                </a:solidFill>
              </a:rPr>
              <a:t>Office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>
                <a:solidFill>
                  <a:srgbClr val="005F83"/>
                </a:solidFill>
              </a:rPr>
              <a:t>of Sponsored Programs</a:t>
            </a:r>
            <a:endParaRPr lang="en-US" dirty="0">
              <a:solidFill>
                <a:srgbClr val="005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6850" y="1044782"/>
            <a:ext cx="8898673" cy="54685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5F83"/>
                </a:solidFill>
              </a:rPr>
              <a:t>Graduate Fellows Poster Session</a:t>
            </a:r>
          </a:p>
          <a:p>
            <a:pPr lvl="1"/>
            <a:r>
              <a:rPr lang="en-US" dirty="0" smtClean="0"/>
              <a:t>Monday, Feb. 25, 10am-12pm &amp; 1pm-3pm</a:t>
            </a:r>
          </a:p>
          <a:p>
            <a:pPr lvl="1"/>
            <a:r>
              <a:rPr lang="en-US" dirty="0" smtClean="0"/>
              <a:t>St. Pat’s A&amp;B, Havener</a:t>
            </a:r>
          </a:p>
          <a:p>
            <a:r>
              <a:rPr lang="en-US" dirty="0" smtClean="0">
                <a:solidFill>
                  <a:srgbClr val="005F83"/>
                </a:solidFill>
              </a:rPr>
              <a:t>Graduate Student Travel Fund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$600 in funding </a:t>
            </a:r>
            <a:r>
              <a:rPr lang="en-US" dirty="0" smtClean="0"/>
              <a:t>for a grad student to </a:t>
            </a:r>
            <a:r>
              <a:rPr lang="en-US" dirty="0"/>
              <a:t>attend a conference where they have a paper accepted and will be making a presentation</a:t>
            </a:r>
          </a:p>
          <a:p>
            <a:pPr lvl="1"/>
            <a:r>
              <a:rPr lang="en-US" dirty="0"/>
              <a:t>Students must submit a completed “Graduate Student Travel Fund” form, located at </a:t>
            </a:r>
            <a:r>
              <a:rPr lang="en-US" dirty="0" smtClean="0">
                <a:solidFill>
                  <a:srgbClr val="005F83"/>
                </a:solidFill>
              </a:rPr>
              <a:t>grad.mst.edu/</a:t>
            </a:r>
            <a:r>
              <a:rPr lang="en-US" dirty="0" err="1" smtClean="0">
                <a:solidFill>
                  <a:srgbClr val="005F83"/>
                </a:solidFill>
              </a:rPr>
              <a:t>currentstudents</a:t>
            </a:r>
            <a:r>
              <a:rPr lang="en-US" dirty="0" smtClean="0">
                <a:solidFill>
                  <a:srgbClr val="005F83"/>
                </a:solidFill>
              </a:rPr>
              <a:t>/</a:t>
            </a:r>
            <a:r>
              <a:rPr lang="en-US" dirty="0" err="1" smtClean="0">
                <a:solidFill>
                  <a:srgbClr val="005F83"/>
                </a:solidFill>
              </a:rPr>
              <a:t>travelfund</a:t>
            </a:r>
            <a:r>
              <a:rPr lang="en-US" dirty="0" smtClean="0">
                <a:solidFill>
                  <a:srgbClr val="005F83"/>
                </a:solidFill>
              </a:rPr>
              <a:t> </a:t>
            </a:r>
            <a:r>
              <a:rPr lang="en-US" dirty="0" smtClean="0"/>
              <a:t>and include:</a:t>
            </a:r>
            <a:endParaRPr lang="en-US" dirty="0"/>
          </a:p>
          <a:p>
            <a:pPr lvl="2"/>
            <a:r>
              <a:rPr lang="en-US" dirty="0"/>
              <a:t>Copy of program of study</a:t>
            </a:r>
          </a:p>
          <a:p>
            <a:pPr lvl="2"/>
            <a:r>
              <a:rPr lang="en-US" dirty="0"/>
              <a:t>Conference announcement</a:t>
            </a:r>
          </a:p>
          <a:p>
            <a:pPr lvl="2"/>
            <a:r>
              <a:rPr lang="en-US" dirty="0"/>
              <a:t>Paper acceptance letter</a:t>
            </a:r>
          </a:p>
          <a:p>
            <a:pPr lvl="2"/>
            <a:r>
              <a:rPr lang="en-US" dirty="0"/>
              <a:t>Signatures of Department Chair and College </a:t>
            </a:r>
            <a:r>
              <a:rPr lang="en-US" dirty="0" smtClean="0"/>
              <a:t>Dean</a:t>
            </a:r>
          </a:p>
          <a:p>
            <a:pPr lvl="1"/>
            <a:r>
              <a:rPr lang="en-US" dirty="0"/>
              <a:t>Eligibility: on-campus, full-time graduate students 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requests must be submitted via email to </a:t>
            </a:r>
            <a:r>
              <a:rPr lang="en-US" dirty="0">
                <a:solidFill>
                  <a:srgbClr val="005F83"/>
                </a:solidFill>
              </a:rPr>
              <a:t>grad@mst.edu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005F83"/>
                </a:solidFill>
              </a:rPr>
              <a:t>Three Minute Thesis (3MT)</a:t>
            </a:r>
          </a:p>
          <a:p>
            <a:pPr lvl="1"/>
            <a:r>
              <a:rPr lang="en-US" dirty="0" smtClean="0"/>
              <a:t>Opportunity for graduate students to showcase their research and communication skills.</a:t>
            </a:r>
          </a:p>
          <a:p>
            <a:pPr lvl="1"/>
            <a:r>
              <a:rPr lang="en-US" dirty="0" smtClean="0"/>
              <a:t>Three minutes, one slide, in language appropriate to a non-specialist audience</a:t>
            </a:r>
          </a:p>
          <a:p>
            <a:pPr lvl="1"/>
            <a:r>
              <a:rPr lang="en-US" dirty="0" smtClean="0"/>
              <a:t>Entry deadline Friday Jan. 25, 2019</a:t>
            </a:r>
          </a:p>
          <a:p>
            <a:pPr lvl="1"/>
            <a:r>
              <a:rPr lang="en-US" dirty="0" smtClean="0"/>
              <a:t>Final Round: Thursday, Feb. 7, 5-6pm, Carver-Turner, Havener Center</a:t>
            </a:r>
          </a:p>
          <a:p>
            <a:endParaRPr lang="en-US" dirty="0">
              <a:solidFill>
                <a:srgbClr val="005F83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4853" y="439502"/>
            <a:ext cx="8311135" cy="991999"/>
          </a:xfrm>
        </p:spPr>
        <p:txBody>
          <a:bodyPr/>
          <a:lstStyle/>
          <a:p>
            <a:pPr algn="ctr"/>
            <a:r>
              <a:rPr lang="en-US" dirty="0" smtClean="0"/>
              <a:t>Office of Graduate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5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2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1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8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6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61B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5" y="613269"/>
            <a:ext cx="5423016" cy="817562"/>
          </a:xfrm>
        </p:spPr>
        <p:txBody>
          <a:bodyPr/>
          <a:lstStyle/>
          <a:p>
            <a:r>
              <a:rPr lang="en-US" sz="5400" dirty="0" smtClean="0"/>
              <a:t>Division Updates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</a:p>
          <a:p>
            <a:r>
              <a:rPr lang="en-US" dirty="0" smtClean="0"/>
              <a:t>Thursday, January 24,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292412"/>
              </p:ext>
            </p:extLst>
          </p:nvPr>
        </p:nvGraphicFramePr>
        <p:xfrm>
          <a:off x="139332" y="1090152"/>
          <a:ext cx="8856624" cy="5747475"/>
        </p:xfrm>
        <a:graphic>
          <a:graphicData uri="http://schemas.openxmlformats.org/drawingml/2006/table">
            <a:tbl>
              <a:tblPr/>
              <a:tblGrid>
                <a:gridCol w="436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Major Accomplishments</a:t>
                      </a:r>
                      <a:endParaRPr lang="en-US" sz="1200" b="1" dirty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Immediate Plans</a:t>
                      </a:r>
                      <a:endParaRPr lang="en-US" sz="1600" b="1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132">
                <a:tc rowSpan="3">
                  <a:txBody>
                    <a:bodyPr/>
                    <a:lstStyle/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Successful Faculty Awards Banquet on December 4</a:t>
                      </a:r>
                      <a:r>
                        <a:rPr lang="en-US" sz="1400" baseline="300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;  114 attendees, including Campus Faculty Awardees, Outstanding Teaching Awardees, and the winners of a new Sustained Excellence in Outstanding Teaching Award 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Wayne Huebner became Chair Dec 1, and Larry Gragg will serve as interim assistant chair until June 1, 2019.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Early Career Faculty Forum: Dec 12 The Role of Research Centers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CAFE visited MSU Engineering Cooperative is extending programs to assist with development of S&amp;T faculty in Springfield. 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Created TLT Conference planning committee and reviewed proposals for Conference March 14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End-of-semester check in meeting with Master Mentors Dec 13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Conducted check-in meetings with Educational Research Mini-Grant PIs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Assisted Provost Office with commencement ceremonies Dec 15</a:t>
                      </a: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Solidify details for spring semester events and early career faculty forums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Launch pilot program for Ten Steps to Teaching Success by end of January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Continue to develop Department Chairs training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Conduct assessment and evaluation of Fall 2018 CAFE programming and steps for continuous improvement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Attend KEEN conference to explore potential institutional partnership with KEEN 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Pursue position reclassification for Office Support Associate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Launch next round of Educational Research Mini-Grants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95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200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Upcoming Events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976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200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3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Jan 7, Jan 10, Jan 15 Building Blocks workshops for course alignment in partnership with the Instructional Design team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3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Jan 8 Half-day </a:t>
                      </a:r>
                      <a:r>
                        <a:rPr lang="en-US" sz="1300" baseline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CAFE strategic </a:t>
                      </a:r>
                      <a:r>
                        <a:rPr lang="en-US" sz="13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doing retreat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3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January 17 Develop spring semester plan with Master Mentors team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3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January 30 CERTI Advisory Committee meeting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3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January 30 Early career faculty forum: Goal setting, Honors and Awards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endParaRPr lang="en-US" sz="1400" baseline="0" dirty="0" smtClean="0">
                        <a:solidFill>
                          <a:srgbClr val="509E2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2" y="337118"/>
            <a:ext cx="898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9E2F"/>
                </a:solidFill>
                <a:effectLst/>
                <a:uLnTx/>
                <a:uFillTx/>
                <a:latin typeface="Orgon Slab" panose="02000503000000020004" pitchFamily="50" charset="0"/>
                <a:ea typeface="+mn-ea"/>
                <a:cs typeface="+mn-cs"/>
              </a:rPr>
              <a:t>Center for Advancing Faculty Excellence (CAFE)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9E2F"/>
                </a:solidFill>
                <a:effectLst/>
                <a:uLnTx/>
                <a:uFillTx/>
                <a:latin typeface="Orgon Slab" panose="02000503000000020004" pitchFamily="50" charset="0"/>
                <a:ea typeface="+mn-ea"/>
                <a:cs typeface="+mn-cs"/>
              </a:rPr>
              <a:t>December 2018 Update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9E2F"/>
              </a:solidFill>
              <a:effectLst/>
              <a:uLnTx/>
              <a:uFillTx/>
              <a:latin typeface="Orgon Slab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5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5326" y="668973"/>
            <a:ext cx="8610188" cy="4423342"/>
          </a:xfrm>
        </p:spPr>
        <p:txBody>
          <a:bodyPr/>
          <a:lstStyle/>
          <a:p>
            <a:r>
              <a:rPr lang="en-US" sz="1500" b="1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Beth </a:t>
            </a:r>
            <a:r>
              <a:rPr lang="en-US" sz="1500" b="1" dirty="0" err="1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Cudney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u="sng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EMSE Associate Professor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was named a Global Learning Faculty Fellow.</a:t>
            </a:r>
          </a:p>
          <a:p>
            <a:r>
              <a:rPr lang="en-US" sz="1500" b="1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Ashok Midha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u="sng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MAE Professor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delivered a plenary talk in December at the International Federation for the Theory of Mechanisms and Machines. His talk was titled “ In Search of Fundamentally Robust and Intrinsically Complex Designs in Pursuit of High-Performance Mechanisms and Machine Design.”</a:t>
            </a:r>
          </a:p>
          <a:p>
            <a:r>
              <a:rPr lang="en-US" sz="1500" b="1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Hank Pernicka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u="sng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MAE Professor's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Ph.D. student </a:t>
            </a:r>
            <a:r>
              <a:rPr lang="en-US" sz="1500" b="1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Pavel </a:t>
            </a:r>
            <a:r>
              <a:rPr lang="en-US" sz="1500" b="1" dirty="0" err="1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Galchenko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will have a NASA Pathways Fellowship. He is scheduled to start at NASA Wallops soon. </a:t>
            </a:r>
          </a:p>
          <a:p>
            <a:r>
              <a:rPr lang="en-US" sz="1500" b="1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Hank Lee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u="sng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NUC Associate Professor and Interim Program Director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was invited to give a seminar at the Nondestructive Characterization Institute (NCI) at Lawrence Livermore National Laboratory at Livermore, CA. The title of the talk was, “Advanced Radiation Imaging Research at Missouri S&amp;T.”</a:t>
            </a:r>
          </a:p>
          <a:p>
            <a:r>
              <a:rPr lang="en-US" sz="1500" b="1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Islam El-</a:t>
            </a:r>
            <a:r>
              <a:rPr lang="en-US" sz="1500" b="1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500" b="1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daway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u="sng" dirty="0" err="1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CArEE</a:t>
            </a:r>
            <a:r>
              <a:rPr lang="en-US" sz="1500" u="sng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Associate Professor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made the list of ENR Midwest’s 2019 Top Young Professionals. The 20 individuals, all under age 40 are honored for “changing construction, design and academic research.”</a:t>
            </a:r>
          </a:p>
          <a:p>
            <a:r>
              <a:rPr lang="en-US" sz="1500" b="1" dirty="0" smtClean="0">
                <a:solidFill>
                  <a:srgbClr val="005F83"/>
                </a:solidFill>
                <a:latin typeface="+mn-lt"/>
              </a:rPr>
              <a:t>Grace Yan</a:t>
            </a:r>
            <a:r>
              <a:rPr lang="en-US" sz="1500" dirty="0" smtClean="0">
                <a:solidFill>
                  <a:srgbClr val="005F83"/>
                </a:solidFill>
                <a:latin typeface="+mn-lt"/>
              </a:rPr>
              <a:t>, </a:t>
            </a:r>
            <a:r>
              <a:rPr lang="en-US" sz="1500" u="sng" dirty="0" err="1" smtClean="0">
                <a:solidFill>
                  <a:srgbClr val="005F83"/>
                </a:solidFill>
                <a:latin typeface="+mn-lt"/>
              </a:rPr>
              <a:t>CArEE</a:t>
            </a:r>
            <a:r>
              <a:rPr lang="en-US" sz="1500" u="sng" dirty="0" smtClean="0">
                <a:solidFill>
                  <a:srgbClr val="005F83"/>
                </a:solidFill>
                <a:latin typeface="+mn-lt"/>
              </a:rPr>
              <a:t> Assistant Professor</a:t>
            </a:r>
            <a:r>
              <a:rPr lang="en-US" sz="1500" dirty="0" smtClean="0">
                <a:solidFill>
                  <a:srgbClr val="005F83"/>
                </a:solidFill>
                <a:latin typeface="+mn-lt"/>
              </a:rPr>
              <a:t>,  provided an article about weathering a disaster to </a:t>
            </a:r>
            <a:r>
              <a:rPr lang="en-US" sz="1500" b="1" u="sng" dirty="0" smtClean="0">
                <a:solidFill>
                  <a:srgbClr val="005F83"/>
                </a:solidFill>
                <a:latin typeface="+mn-lt"/>
              </a:rPr>
              <a:t>The Muse</a:t>
            </a:r>
            <a:r>
              <a:rPr lang="en-US" sz="1500" dirty="0" smtClean="0">
                <a:solidFill>
                  <a:srgbClr val="005F83"/>
                </a:solidFill>
                <a:latin typeface="+mn-lt"/>
              </a:rPr>
              <a:t>, the title is, “How to Be Your Best Professional Self During a Natural Disaster.” </a:t>
            </a:r>
          </a:p>
          <a:p>
            <a:r>
              <a:rPr lang="en-US" sz="1500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Center for Advancing Faculty Excellence’s Sustained Excellence in Outstanding Teaching Award was given to,</a:t>
            </a:r>
            <a:r>
              <a:rPr lang="en-US" sz="1500" b="1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Stephen Gao</a:t>
            </a:r>
            <a:r>
              <a:rPr lang="en-US" sz="1500" u="sng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GGPE </a:t>
            </a:r>
            <a:r>
              <a:rPr lang="en-US" sz="1500" u="sng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Professor</a:t>
            </a:r>
            <a:r>
              <a:rPr lang="en-US" sz="1500" b="1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Gary Mueller, </a:t>
            </a:r>
            <a:r>
              <a:rPr lang="en-US" sz="1500" u="sng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NUC Associate Professor </a:t>
            </a:r>
            <a:r>
              <a:rPr lang="en-US" sz="1500" b="1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Joe Stanley, </a:t>
            </a:r>
            <a:r>
              <a:rPr lang="en-US" sz="1500" u="sng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ECE Professor</a:t>
            </a:r>
            <a:r>
              <a:rPr lang="en-US" sz="1500" b="1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500" dirty="0">
              <a:solidFill>
                <a:srgbClr val="005F83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Sanjay Madria</a:t>
            </a:r>
            <a:r>
              <a:rPr lang="en-US" sz="1500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u="sng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CS Professor</a:t>
            </a:r>
            <a:r>
              <a:rPr lang="en-US" sz="1500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authored the book, 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“Secure </a:t>
            </a:r>
            <a:r>
              <a:rPr lang="en-US" sz="1500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Sensor Cloud: Synthesis Lectures on Algorithms and Software in 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Engineering”, </a:t>
            </a:r>
            <a:r>
              <a:rPr lang="en-US" sz="1500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 was published in December and covers eight years of research work. </a:t>
            </a:r>
            <a:endParaRPr lang="en-US" sz="1500" dirty="0" smtClean="0">
              <a:solidFill>
                <a:srgbClr val="005F83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500" b="1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Bruce McMillin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u="sng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CS Professor and Interim Chair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Jenifer Leopold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u="sng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CS Associate Professor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b="1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Jonathan Kimball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u="sng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ECE Professor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b="1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Rui Bo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u="sng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ECE Assistant Professor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were awarded a $1 </a:t>
            </a:r>
            <a:r>
              <a:rPr lang="en-US" sz="150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million </a:t>
            </a:r>
            <a:br>
              <a:rPr lang="en-US" sz="150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grant 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from the National Science Foundation to further research to strengthen </a:t>
            </a:r>
            <a:r>
              <a:rPr lang="en-US" sz="150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cyber-physical </a:t>
            </a:r>
            <a:br>
              <a:rPr lang="en-US" sz="150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50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en-US" sz="1500" dirty="0" smtClean="0">
                <a:solidFill>
                  <a:srgbClr val="005F8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The team is joined by a colleague from Purdue University. </a:t>
            </a:r>
            <a:endParaRPr lang="en-US" sz="1500" dirty="0">
              <a:solidFill>
                <a:srgbClr val="005F83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5F83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4853" y="278484"/>
            <a:ext cx="8311135" cy="49085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College of Engineering and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5426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tro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1056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Calibri</vt:lpstr>
      <vt:lpstr>Calibri Light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Times New Roman</vt:lpstr>
      <vt:lpstr>Tungsten-Semibold</vt:lpstr>
      <vt:lpstr>Wingdings</vt:lpstr>
      <vt:lpstr>Wingdings 3</vt:lpstr>
      <vt:lpstr>1_Custom Design</vt:lpstr>
      <vt:lpstr>2_Custom Design</vt:lpstr>
      <vt:lpstr>3_Custom Design</vt:lpstr>
      <vt:lpstr>Intro Page</vt:lpstr>
      <vt:lpstr>4_Custom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Division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Palmer, Barbara J.</cp:lastModifiedBy>
  <cp:revision>35</cp:revision>
  <cp:lastPrinted>2018-06-14T16:39:34Z</cp:lastPrinted>
  <dcterms:created xsi:type="dcterms:W3CDTF">2014-10-14T00:51:43Z</dcterms:created>
  <dcterms:modified xsi:type="dcterms:W3CDTF">2019-01-24T22:12:34Z</dcterms:modified>
</cp:coreProperties>
</file>